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65" r:id="rId6"/>
    <p:sldId id="266" r:id="rId7"/>
    <p:sldId id="259" r:id="rId8"/>
    <p:sldId id="263" r:id="rId9"/>
    <p:sldId id="261" r:id="rId10"/>
    <p:sldId id="262"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3D2D7FD-35F5-4F6B-98FC-30CD3E1129B1}" type="datetimeFigureOut">
              <a:rPr lang="en-US" smtClean="0"/>
              <a:pPr/>
              <a:t>11/11/2009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D1D08767-35CF-43F6-BC14-B302754C2640}"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D2D7FD-35F5-4F6B-98FC-30CD3E1129B1}" type="datetimeFigureOut">
              <a:rPr lang="en-US" smtClean="0"/>
              <a:pPr/>
              <a:t>11/11/2009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D08767-35CF-43F6-BC14-B302754C264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D2D7FD-35F5-4F6B-98FC-30CD3E1129B1}" type="datetimeFigureOut">
              <a:rPr lang="en-US" smtClean="0"/>
              <a:pPr/>
              <a:t>11/11/2009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D08767-35CF-43F6-BC14-B302754C264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D2D7FD-35F5-4F6B-98FC-30CD3E1129B1}" type="datetimeFigureOut">
              <a:rPr lang="en-US" smtClean="0"/>
              <a:pPr/>
              <a:t>11/11/2009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D08767-35CF-43F6-BC14-B302754C264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3D2D7FD-35F5-4F6B-98FC-30CD3E1129B1}" type="datetimeFigureOut">
              <a:rPr lang="en-US" smtClean="0"/>
              <a:pPr/>
              <a:t>11/11/2009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D1D08767-35CF-43F6-BC14-B302754C264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3D2D7FD-35F5-4F6B-98FC-30CD3E1129B1}" type="datetimeFigureOut">
              <a:rPr lang="en-US" smtClean="0"/>
              <a:pPr/>
              <a:t>11/11/2009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D08767-35CF-43F6-BC14-B302754C264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3D2D7FD-35F5-4F6B-98FC-30CD3E1129B1}" type="datetimeFigureOut">
              <a:rPr lang="en-US" smtClean="0"/>
              <a:pPr/>
              <a:t>11/11/2009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D08767-35CF-43F6-BC14-B302754C264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3D2D7FD-35F5-4F6B-98FC-30CD3E1129B1}" type="datetimeFigureOut">
              <a:rPr lang="en-US" smtClean="0"/>
              <a:pPr/>
              <a:t>11/11/2009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D08767-35CF-43F6-BC14-B302754C264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D2D7FD-35F5-4F6B-98FC-30CD3E1129B1}" type="datetimeFigureOut">
              <a:rPr lang="en-US" smtClean="0"/>
              <a:pPr/>
              <a:t>11/11/2009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D08767-35CF-43F6-BC14-B302754C264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3D2D7FD-35F5-4F6B-98FC-30CD3E1129B1}" type="datetimeFigureOut">
              <a:rPr lang="en-US" smtClean="0"/>
              <a:pPr/>
              <a:t>11/11/2009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D08767-35CF-43F6-BC14-B302754C264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3D2D7FD-35F5-4F6B-98FC-30CD3E1129B1}" type="datetimeFigureOut">
              <a:rPr lang="en-US" smtClean="0"/>
              <a:pPr/>
              <a:t>11/11/2009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D08767-35CF-43F6-BC14-B302754C264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3D2D7FD-35F5-4F6B-98FC-30CD3E1129B1}" type="datetimeFigureOut">
              <a:rPr lang="en-US" smtClean="0"/>
              <a:pPr/>
              <a:t>11/11/2009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1D08767-35CF-43F6-BC14-B302754C264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470025"/>
          </a:xfrm>
        </p:spPr>
        <p:txBody>
          <a:bodyPr/>
          <a:lstStyle/>
          <a:p>
            <a:r>
              <a:rPr lang="en-US" dirty="0" smtClean="0"/>
              <a:t>The Care and Feeding of Gazelles</a:t>
            </a:r>
            <a:endParaRPr lang="en-US" dirty="0"/>
          </a:p>
        </p:txBody>
      </p:sp>
      <p:sp>
        <p:nvSpPr>
          <p:cNvPr id="3" name="Subtitle 2"/>
          <p:cNvSpPr>
            <a:spLocks noGrp="1"/>
          </p:cNvSpPr>
          <p:nvPr>
            <p:ph type="subTitle" idx="1"/>
          </p:nvPr>
        </p:nvSpPr>
        <p:spPr>
          <a:xfrm>
            <a:off x="1143000" y="3886200"/>
            <a:ext cx="6858000" cy="1752600"/>
          </a:xfrm>
        </p:spPr>
        <p:txBody>
          <a:bodyPr>
            <a:normAutofit/>
          </a:bodyPr>
          <a:lstStyle/>
          <a:p>
            <a:endParaRPr lang="en-US" dirty="0" smtClean="0"/>
          </a:p>
          <a:p>
            <a:endParaRPr lang="en-US" dirty="0"/>
          </a:p>
          <a:p>
            <a:r>
              <a:rPr lang="en-US" sz="2400" dirty="0" smtClean="0">
                <a:solidFill>
                  <a:schemeClr val="tx1"/>
                </a:solidFill>
              </a:rPr>
              <a:t>By:  </a:t>
            </a:r>
            <a:r>
              <a:rPr lang="en-US" sz="2400" dirty="0" err="1" smtClean="0">
                <a:solidFill>
                  <a:schemeClr val="tx1"/>
                </a:solidFill>
              </a:rPr>
              <a:t>Filiberto</a:t>
            </a:r>
            <a:r>
              <a:rPr lang="en-US" sz="2400" dirty="0">
                <a:solidFill>
                  <a:schemeClr val="tx1"/>
                </a:solidFill>
              </a:rPr>
              <a:t> </a:t>
            </a:r>
            <a:r>
              <a:rPr lang="en-US" sz="2400" dirty="0" smtClean="0">
                <a:solidFill>
                  <a:schemeClr val="tx1"/>
                </a:solidFill>
              </a:rPr>
              <a:t>Calderon and Joseph </a:t>
            </a:r>
            <a:r>
              <a:rPr lang="en-US" sz="2400" dirty="0" err="1" smtClean="0">
                <a:solidFill>
                  <a:schemeClr val="tx1"/>
                </a:solidFill>
              </a:rPr>
              <a:t>Partin</a:t>
            </a:r>
            <a:endParaRPr lang="en-US" sz="2400" dirty="0">
              <a:solidFill>
                <a:schemeClr val="tx1"/>
              </a:solidFill>
            </a:endParaRPr>
          </a:p>
        </p:txBody>
      </p:sp>
      <p:pic>
        <p:nvPicPr>
          <p:cNvPr id="9" name="Picture 8" descr="gazelle2.jpg"/>
          <p:cNvPicPr>
            <a:picLocks noChangeAspect="1"/>
          </p:cNvPicPr>
          <p:nvPr/>
        </p:nvPicPr>
        <p:blipFill>
          <a:blip r:embed="rId2" cstate="print"/>
          <a:stretch>
            <a:fillRect/>
          </a:stretch>
        </p:blipFill>
        <p:spPr>
          <a:xfrm>
            <a:off x="2667000" y="1981200"/>
            <a:ext cx="3810000" cy="287178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 we identify Gazelles in North Carolina today?</a:t>
            </a:r>
            <a:endParaRPr lang="en-US" dirty="0"/>
          </a:p>
        </p:txBody>
      </p:sp>
      <p:sp>
        <p:nvSpPr>
          <p:cNvPr id="3" name="Content Placeholder 2"/>
          <p:cNvSpPr>
            <a:spLocks noGrp="1"/>
          </p:cNvSpPr>
          <p:nvPr>
            <p:ph idx="1"/>
          </p:nvPr>
        </p:nvSpPr>
        <p:spPr/>
        <p:txBody>
          <a:bodyPr/>
          <a:lstStyle/>
          <a:p>
            <a:r>
              <a:rPr lang="en-US" dirty="0" smtClean="0"/>
              <a:t>Yes we can.  This graph shows that North Carolina has a large amount of Gazelles(high-impact firms).</a:t>
            </a:r>
            <a:endParaRPr lang="en-US" dirty="0"/>
          </a:p>
        </p:txBody>
      </p:sp>
      <p:pic>
        <p:nvPicPr>
          <p:cNvPr id="5" name="Picture 4" descr="gazelles.jpg"/>
          <p:cNvPicPr>
            <a:picLocks noChangeAspect="1"/>
          </p:cNvPicPr>
          <p:nvPr/>
        </p:nvPicPr>
        <p:blipFill>
          <a:blip r:embed="rId2" cstate="print"/>
          <a:srcRect l="4687" r="32813" b="31018"/>
          <a:stretch>
            <a:fillRect/>
          </a:stretch>
        </p:blipFill>
        <p:spPr>
          <a:xfrm>
            <a:off x="990600" y="2514600"/>
            <a:ext cx="7467600" cy="4237557"/>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828800"/>
            <a:ext cx="8229600" cy="1143000"/>
          </a:xfrm>
        </p:spPr>
        <p:txBody>
          <a:bodyPr>
            <a:noAutofit/>
          </a:bodyPr>
          <a:lstStyle/>
          <a:p>
            <a:r>
              <a:rPr lang="en-US" sz="8000" dirty="0" smtClean="0"/>
              <a:t>THE END</a:t>
            </a:r>
            <a:endParaRPr lang="en-US" sz="8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Terms to Begin</a:t>
            </a:r>
            <a:endParaRPr lang="en-US" dirty="0"/>
          </a:p>
        </p:txBody>
      </p:sp>
      <p:sp>
        <p:nvSpPr>
          <p:cNvPr id="3" name="Content Placeholder 2"/>
          <p:cNvSpPr>
            <a:spLocks noGrp="1"/>
          </p:cNvSpPr>
          <p:nvPr>
            <p:ph idx="1"/>
          </p:nvPr>
        </p:nvSpPr>
        <p:spPr>
          <a:xfrm>
            <a:off x="457200" y="1600201"/>
            <a:ext cx="8229600" cy="4419600"/>
          </a:xfrm>
        </p:spPr>
        <p:txBody>
          <a:bodyPr>
            <a:normAutofit lnSpcReduction="10000"/>
          </a:bodyPr>
          <a:lstStyle/>
          <a:p>
            <a:r>
              <a:rPr lang="en-US" sz="1800" dirty="0" smtClean="0"/>
              <a:t>Gazelles: small groups of high-growth firms that generate most of the new net jobs in the economy.</a:t>
            </a:r>
          </a:p>
          <a:p>
            <a:endParaRPr lang="en-US" sz="1800" dirty="0" smtClean="0"/>
          </a:p>
          <a:p>
            <a:endParaRPr lang="en-US" sz="1800" dirty="0" smtClean="0"/>
          </a:p>
          <a:p>
            <a:endParaRPr lang="en-US" sz="1800" dirty="0" smtClean="0"/>
          </a:p>
          <a:p>
            <a:endParaRPr lang="en-US" sz="1800" dirty="0" smtClean="0"/>
          </a:p>
          <a:p>
            <a:r>
              <a:rPr lang="en-US" sz="1800" dirty="0" smtClean="0"/>
              <a:t>Mice:  small main street businesses that create jobs when they start up but then grow very little.</a:t>
            </a:r>
          </a:p>
          <a:p>
            <a:endParaRPr lang="en-US" sz="1800" dirty="0" smtClean="0"/>
          </a:p>
          <a:p>
            <a:endParaRPr lang="en-US" sz="1800" dirty="0"/>
          </a:p>
          <a:p>
            <a:pPr>
              <a:buNone/>
            </a:pPr>
            <a:endParaRPr lang="en-US" sz="1800" dirty="0" smtClean="0"/>
          </a:p>
          <a:p>
            <a:endParaRPr lang="en-US" sz="1800" dirty="0" smtClean="0"/>
          </a:p>
          <a:p>
            <a:r>
              <a:rPr lang="en-US" sz="1800" dirty="0" smtClean="0"/>
              <a:t>Elephants:  large companies that are often publicly traded, grow slowly, and contribute little to new jobs, however have a large employment share.(high number of employees)</a:t>
            </a:r>
          </a:p>
        </p:txBody>
      </p:sp>
      <p:pic>
        <p:nvPicPr>
          <p:cNvPr id="4" name="Picture 3" descr="Gazelle1.jpg"/>
          <p:cNvPicPr>
            <a:picLocks noChangeAspect="1"/>
          </p:cNvPicPr>
          <p:nvPr/>
        </p:nvPicPr>
        <p:blipFill>
          <a:blip r:embed="rId2" cstate="print"/>
          <a:stretch>
            <a:fillRect/>
          </a:stretch>
        </p:blipFill>
        <p:spPr>
          <a:xfrm>
            <a:off x="6705600" y="1905000"/>
            <a:ext cx="1676400" cy="1447800"/>
          </a:xfrm>
          <a:prstGeom prst="rect">
            <a:avLst/>
          </a:prstGeom>
        </p:spPr>
      </p:pic>
      <p:pic>
        <p:nvPicPr>
          <p:cNvPr id="5" name="Picture 4" descr="mouse.jpg"/>
          <p:cNvPicPr>
            <a:picLocks noChangeAspect="1"/>
          </p:cNvPicPr>
          <p:nvPr/>
        </p:nvPicPr>
        <p:blipFill>
          <a:blip r:embed="rId3" cstate="print"/>
          <a:stretch>
            <a:fillRect/>
          </a:stretch>
        </p:blipFill>
        <p:spPr>
          <a:xfrm>
            <a:off x="6553200" y="3657600"/>
            <a:ext cx="1790700" cy="1371600"/>
          </a:xfrm>
          <a:prstGeom prst="rect">
            <a:avLst/>
          </a:prstGeom>
        </p:spPr>
      </p:pic>
      <p:pic>
        <p:nvPicPr>
          <p:cNvPr id="6" name="Picture 5" descr="elephant.jpg"/>
          <p:cNvPicPr>
            <a:picLocks noChangeAspect="1"/>
          </p:cNvPicPr>
          <p:nvPr/>
        </p:nvPicPr>
        <p:blipFill>
          <a:blip r:embed="rId4" cstate="print"/>
          <a:stretch>
            <a:fillRect/>
          </a:stretch>
        </p:blipFill>
        <p:spPr>
          <a:xfrm>
            <a:off x="6705600" y="5638800"/>
            <a:ext cx="1803400" cy="10668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Is it still true?  Do small firms create most of the jobs?</a:t>
            </a:r>
            <a:endParaRPr lang="en-US" sz="3600" dirty="0"/>
          </a:p>
        </p:txBody>
      </p:sp>
      <p:sp>
        <p:nvSpPr>
          <p:cNvPr id="3" name="Content Placeholder 2"/>
          <p:cNvSpPr>
            <a:spLocks noGrp="1"/>
          </p:cNvSpPr>
          <p:nvPr>
            <p:ph idx="1"/>
          </p:nvPr>
        </p:nvSpPr>
        <p:spPr/>
        <p:txBody>
          <a:bodyPr>
            <a:normAutofit/>
          </a:bodyPr>
          <a:lstStyle/>
          <a:p>
            <a:r>
              <a:rPr lang="en-US" sz="3600" dirty="0" smtClean="0"/>
              <a:t>David Birch is a renowned economist and president of the research firm </a:t>
            </a:r>
            <a:r>
              <a:rPr lang="en-US" sz="3600" dirty="0" err="1" smtClean="0"/>
              <a:t>Cognetics</a:t>
            </a:r>
            <a:r>
              <a:rPr lang="en-US" sz="3600" dirty="0" smtClean="0"/>
              <a:t>, Inc.</a:t>
            </a:r>
          </a:p>
          <a:p>
            <a:r>
              <a:rPr lang="en-US" sz="3600" dirty="0" smtClean="0"/>
              <a:t>According to David Birch, small firms are the most important source of job creation.</a:t>
            </a:r>
          </a:p>
          <a:p>
            <a:pPr lvl="1">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it still true?  Do small firms create most of the jobs?</a:t>
            </a:r>
            <a:endParaRPr lang="en-US" dirty="0"/>
          </a:p>
        </p:txBody>
      </p:sp>
      <p:sp>
        <p:nvSpPr>
          <p:cNvPr id="3" name="Content Placeholder 2"/>
          <p:cNvSpPr>
            <a:spLocks noGrp="1"/>
          </p:cNvSpPr>
          <p:nvPr>
            <p:ph idx="1"/>
          </p:nvPr>
        </p:nvSpPr>
        <p:spPr/>
        <p:txBody>
          <a:bodyPr/>
          <a:lstStyle/>
          <a:p>
            <a:r>
              <a:rPr lang="en-US" dirty="0" smtClean="0"/>
              <a:t>Importance of Small Firms in America’s Economy</a:t>
            </a:r>
          </a:p>
          <a:p>
            <a:pPr lvl="1"/>
            <a:r>
              <a:rPr lang="en-US" dirty="0" smtClean="0"/>
              <a:t>Small Firms create over half of all the jobs</a:t>
            </a:r>
          </a:p>
          <a:p>
            <a:pPr lvl="1"/>
            <a:r>
              <a:rPr lang="en-US" dirty="0" smtClean="0"/>
              <a:t>1969 to 1976 66% of all new net jobs were created by firms of 20 or fewer employees</a:t>
            </a:r>
          </a:p>
          <a:p>
            <a:pPr lvl="1"/>
            <a:r>
              <a:rPr lang="en-US" dirty="0" smtClean="0"/>
              <a:t>1981 to 1985 82% of all new net jobs were created by firms of 20 or fewer employees</a:t>
            </a:r>
          </a:p>
          <a:p>
            <a:pPr lvl="1"/>
            <a:r>
              <a:rPr lang="en-US" dirty="0" smtClean="0"/>
              <a:t>2006 Small Firms employed 60.2 million, Large Firms employed 59.7, Firms with fewer than 20 workers employed 21.6 </a:t>
            </a:r>
            <a:r>
              <a:rPr lang="en-US" dirty="0" smtClean="0"/>
              <a:t>million</a:t>
            </a:r>
          </a:p>
          <a:p>
            <a:pPr lvl="1"/>
            <a:r>
              <a:rPr lang="en-US" dirty="0" smtClean="0"/>
              <a:t>Small firms have generated 64% of net new jobs over past 15 years</a:t>
            </a:r>
          </a:p>
          <a:p>
            <a:pPr lvl="1">
              <a:buNone/>
            </a:pP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it still true?  Do small firms create most of the jobs?</a:t>
            </a:r>
            <a:endParaRPr lang="en-US" dirty="0"/>
          </a:p>
        </p:txBody>
      </p:sp>
      <p:sp>
        <p:nvSpPr>
          <p:cNvPr id="3" name="Content Placeholder 2"/>
          <p:cNvSpPr>
            <a:spLocks noGrp="1"/>
          </p:cNvSpPr>
          <p:nvPr>
            <p:ph idx="1"/>
          </p:nvPr>
        </p:nvSpPr>
        <p:spPr/>
        <p:txBody>
          <a:bodyPr>
            <a:normAutofit/>
          </a:bodyPr>
          <a:lstStyle/>
          <a:p>
            <a:r>
              <a:rPr lang="en-US" sz="3600" dirty="0" smtClean="0"/>
              <a:t>Small Business Act</a:t>
            </a:r>
          </a:p>
          <a:p>
            <a:pPr lvl="1"/>
            <a:r>
              <a:rPr lang="en-US" sz="3600" dirty="0" smtClean="0"/>
              <a:t>It was passed by congress in order to aid, counsel, assist, and protect the interests of small businesses</a:t>
            </a:r>
          </a:p>
          <a:p>
            <a:pPr lvl="1"/>
            <a:r>
              <a:rPr lang="en-US" sz="3600" dirty="0" smtClean="0"/>
              <a:t>Makes direct loans to small businesses</a:t>
            </a:r>
          </a:p>
          <a:p>
            <a:pPr lvl="1"/>
            <a:r>
              <a:rPr lang="en-US" sz="3600" dirty="0" smtClean="0"/>
              <a:t>Guarantees bank loans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it still true?  Do small firms create most of the jobs?</a:t>
            </a:r>
            <a:endParaRPr lang="en-US" dirty="0"/>
          </a:p>
        </p:txBody>
      </p:sp>
      <p:sp>
        <p:nvSpPr>
          <p:cNvPr id="3" name="Content Placeholder 2"/>
          <p:cNvSpPr>
            <a:spLocks noGrp="1"/>
          </p:cNvSpPr>
          <p:nvPr>
            <p:ph idx="1"/>
          </p:nvPr>
        </p:nvSpPr>
        <p:spPr/>
        <p:txBody>
          <a:bodyPr>
            <a:normAutofit/>
          </a:bodyPr>
          <a:lstStyle/>
          <a:p>
            <a:r>
              <a:rPr lang="en-US" sz="3200" dirty="0" smtClean="0"/>
              <a:t>Other acts:</a:t>
            </a:r>
          </a:p>
          <a:p>
            <a:pPr lvl="1"/>
            <a:r>
              <a:rPr lang="en-US" sz="3200" dirty="0" smtClean="0"/>
              <a:t>Small Business Economic Policy Act of 1980</a:t>
            </a:r>
          </a:p>
          <a:p>
            <a:pPr lvl="1"/>
            <a:r>
              <a:rPr lang="en-US" sz="3200" dirty="0" smtClean="0"/>
              <a:t>Small Business Job Protection Act of 1996</a:t>
            </a:r>
          </a:p>
          <a:p>
            <a:pPr lvl="1"/>
            <a:r>
              <a:rPr lang="en-US" sz="3200" dirty="0" smtClean="0"/>
              <a:t>Small Business Innovation Development Act of 1996</a:t>
            </a:r>
          </a:p>
          <a:p>
            <a:pPr lvl="1"/>
            <a:r>
              <a:rPr lang="en-US" sz="3200" dirty="0" smtClean="0"/>
              <a:t>National Small Business Act of 1996</a:t>
            </a:r>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What are the ex ante characteristics that separate gazelles from mice?</a:t>
            </a:r>
            <a:endParaRPr lang="en-US" sz="3600" dirty="0"/>
          </a:p>
        </p:txBody>
      </p:sp>
      <p:sp>
        <p:nvSpPr>
          <p:cNvPr id="3" name="Text Placeholder 2"/>
          <p:cNvSpPr>
            <a:spLocks noGrp="1"/>
          </p:cNvSpPr>
          <p:nvPr>
            <p:ph type="body" idx="1"/>
          </p:nvPr>
        </p:nvSpPr>
        <p:spPr>
          <a:xfrm>
            <a:off x="457200" y="1535113"/>
            <a:ext cx="4040188" cy="446087"/>
          </a:xfrm>
        </p:spPr>
        <p:txBody>
          <a:bodyPr>
            <a:normAutofit lnSpcReduction="10000"/>
          </a:bodyPr>
          <a:lstStyle/>
          <a:p>
            <a:r>
              <a:rPr lang="en-US" dirty="0" smtClean="0"/>
              <a:t>Gazelles</a:t>
            </a:r>
            <a:endParaRPr lang="en-US" dirty="0"/>
          </a:p>
        </p:txBody>
      </p:sp>
      <p:sp>
        <p:nvSpPr>
          <p:cNvPr id="5" name="Text Placeholder 4"/>
          <p:cNvSpPr>
            <a:spLocks noGrp="1"/>
          </p:cNvSpPr>
          <p:nvPr>
            <p:ph type="body" sz="half" idx="3"/>
          </p:nvPr>
        </p:nvSpPr>
        <p:spPr>
          <a:xfrm>
            <a:off x="4645025" y="1535113"/>
            <a:ext cx="4041775" cy="446087"/>
          </a:xfrm>
        </p:spPr>
        <p:txBody>
          <a:bodyPr>
            <a:normAutofit lnSpcReduction="10000"/>
          </a:bodyPr>
          <a:lstStyle/>
          <a:p>
            <a:r>
              <a:rPr lang="en-US" dirty="0" smtClean="0"/>
              <a:t>Mice</a:t>
            </a:r>
            <a:endParaRPr lang="en-US" dirty="0"/>
          </a:p>
        </p:txBody>
      </p:sp>
      <p:sp>
        <p:nvSpPr>
          <p:cNvPr id="4" name="Content Placeholder 3"/>
          <p:cNvSpPr>
            <a:spLocks noGrp="1"/>
          </p:cNvSpPr>
          <p:nvPr>
            <p:ph sz="quarter" idx="2"/>
          </p:nvPr>
        </p:nvSpPr>
        <p:spPr>
          <a:xfrm>
            <a:off x="457200" y="1981200"/>
            <a:ext cx="4040188" cy="4144963"/>
          </a:xfrm>
        </p:spPr>
        <p:txBody>
          <a:bodyPr>
            <a:normAutofit fontScale="85000" lnSpcReduction="20000"/>
          </a:bodyPr>
          <a:lstStyle/>
          <a:p>
            <a:r>
              <a:rPr lang="en-US" sz="2600" dirty="0" smtClean="0"/>
              <a:t>Younger than other firms</a:t>
            </a:r>
          </a:p>
          <a:p>
            <a:r>
              <a:rPr lang="en-US" sz="2600" dirty="0" smtClean="0"/>
              <a:t>Usually smaller than other firms(do not have to be small)</a:t>
            </a:r>
          </a:p>
          <a:p>
            <a:r>
              <a:rPr lang="en-US" sz="2600" dirty="0" smtClean="0"/>
              <a:t>Usually start small</a:t>
            </a:r>
          </a:p>
          <a:p>
            <a:r>
              <a:rPr lang="en-US" sz="2600" dirty="0" smtClean="0"/>
              <a:t>Fast growing business(youth accounts for this)</a:t>
            </a:r>
          </a:p>
          <a:p>
            <a:r>
              <a:rPr lang="en-US" sz="2600" dirty="0" smtClean="0"/>
              <a:t>Double in size</a:t>
            </a:r>
          </a:p>
          <a:p>
            <a:r>
              <a:rPr lang="en-US" sz="2600" dirty="0" smtClean="0"/>
              <a:t>Eventually double again</a:t>
            </a:r>
          </a:p>
          <a:p>
            <a:r>
              <a:rPr lang="en-US" sz="2600" dirty="0" smtClean="0"/>
              <a:t>Create jobs from beginning and continue to offer jobs(also a trait accounted for by youth)</a:t>
            </a:r>
          </a:p>
          <a:p>
            <a:pPr>
              <a:buNone/>
            </a:pPr>
            <a:endParaRPr lang="en-US" dirty="0" smtClean="0"/>
          </a:p>
          <a:p>
            <a:pPr>
              <a:buNone/>
            </a:pPr>
            <a:endParaRPr lang="en-US" dirty="0" smtClean="0"/>
          </a:p>
          <a:p>
            <a:endParaRPr lang="en-US" dirty="0" smtClean="0"/>
          </a:p>
        </p:txBody>
      </p:sp>
      <p:sp>
        <p:nvSpPr>
          <p:cNvPr id="6" name="Content Placeholder 5"/>
          <p:cNvSpPr>
            <a:spLocks noGrp="1"/>
          </p:cNvSpPr>
          <p:nvPr>
            <p:ph sz="quarter" idx="4"/>
          </p:nvPr>
        </p:nvSpPr>
        <p:spPr>
          <a:xfrm>
            <a:off x="4645025" y="1981200"/>
            <a:ext cx="4041775" cy="4144963"/>
          </a:xfrm>
        </p:spPr>
        <p:txBody>
          <a:bodyPr>
            <a:normAutofit lnSpcReduction="10000"/>
          </a:bodyPr>
          <a:lstStyle/>
          <a:p>
            <a:r>
              <a:rPr lang="en-US" dirty="0" smtClean="0"/>
              <a:t>Small main street businesses</a:t>
            </a:r>
          </a:p>
          <a:p>
            <a:r>
              <a:rPr lang="en-US" dirty="0" smtClean="0"/>
              <a:t>Offer jobs at the beginning however availability of jobs declines to very little or none</a:t>
            </a:r>
          </a:p>
          <a:p>
            <a:r>
              <a:rPr lang="en-US" dirty="0" smtClean="0"/>
              <a:t>Slow or no growth rate</a:t>
            </a:r>
          </a:p>
          <a:p>
            <a:r>
              <a:rPr lang="en-US" dirty="0" smtClean="0"/>
              <a:t>Often first businesses to fail due to competition from the gazelles and elephants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ex ante characteristics that separate gazelles from mice?</a:t>
            </a:r>
            <a:endParaRPr lang="en-US" dirty="0"/>
          </a:p>
        </p:txBody>
      </p:sp>
      <p:sp>
        <p:nvSpPr>
          <p:cNvPr id="3" name="Text Placeholder 2"/>
          <p:cNvSpPr>
            <a:spLocks noGrp="1"/>
          </p:cNvSpPr>
          <p:nvPr>
            <p:ph type="body" idx="1"/>
          </p:nvPr>
        </p:nvSpPr>
        <p:spPr>
          <a:xfrm>
            <a:off x="457200" y="1535113"/>
            <a:ext cx="4040188" cy="598488"/>
          </a:xfrm>
        </p:spPr>
        <p:txBody>
          <a:bodyPr/>
          <a:lstStyle/>
          <a:p>
            <a:r>
              <a:rPr lang="en-US" dirty="0" smtClean="0"/>
              <a:t>Gazelles</a:t>
            </a:r>
            <a:endParaRPr lang="en-US" dirty="0"/>
          </a:p>
        </p:txBody>
      </p:sp>
      <p:sp>
        <p:nvSpPr>
          <p:cNvPr id="4" name="Text Placeholder 3"/>
          <p:cNvSpPr>
            <a:spLocks noGrp="1"/>
          </p:cNvSpPr>
          <p:nvPr>
            <p:ph type="body" sz="half" idx="3"/>
          </p:nvPr>
        </p:nvSpPr>
        <p:spPr>
          <a:xfrm>
            <a:off x="4645025" y="1535113"/>
            <a:ext cx="4041775" cy="598488"/>
          </a:xfrm>
        </p:spPr>
        <p:txBody>
          <a:bodyPr/>
          <a:lstStyle/>
          <a:p>
            <a:r>
              <a:rPr lang="en-US" dirty="0" smtClean="0"/>
              <a:t>Mice</a:t>
            </a:r>
            <a:endParaRPr lang="en-US" dirty="0"/>
          </a:p>
        </p:txBody>
      </p:sp>
      <p:sp>
        <p:nvSpPr>
          <p:cNvPr id="5" name="Content Placeholder 4"/>
          <p:cNvSpPr>
            <a:spLocks noGrp="1"/>
          </p:cNvSpPr>
          <p:nvPr>
            <p:ph sz="quarter" idx="2"/>
          </p:nvPr>
        </p:nvSpPr>
        <p:spPr>
          <a:xfrm>
            <a:off x="457200" y="2057400"/>
            <a:ext cx="4040188" cy="4068763"/>
          </a:xfrm>
        </p:spPr>
        <p:txBody>
          <a:bodyPr>
            <a:normAutofit fontScale="85000" lnSpcReduction="20000"/>
          </a:bodyPr>
          <a:lstStyle/>
          <a:p>
            <a:r>
              <a:rPr lang="en-US" dirty="0" smtClean="0"/>
              <a:t>Gazelles are high-impact firms</a:t>
            </a:r>
          </a:p>
          <a:p>
            <a:r>
              <a:rPr lang="en-US" dirty="0" smtClean="0"/>
              <a:t>Account for almost all employment and revenue growth in the economy</a:t>
            </a:r>
          </a:p>
          <a:p>
            <a:r>
              <a:rPr lang="en-US" dirty="0" smtClean="0"/>
              <a:t>Fewer than 3 percent of the smallest high-impact firms(gazelles) came into being in the previous four-year period.  As firm size increases, however, that rate doubles to over 6 percent</a:t>
            </a:r>
          </a:p>
          <a:p>
            <a:r>
              <a:rPr lang="en-US" dirty="0" smtClean="0"/>
              <a:t>In the first four-year period on 3 percent of high-impact firms(gazelles) die</a:t>
            </a:r>
            <a:endParaRPr lang="en-US" dirty="0"/>
          </a:p>
        </p:txBody>
      </p:sp>
      <p:sp>
        <p:nvSpPr>
          <p:cNvPr id="6" name="Content Placeholder 5"/>
          <p:cNvSpPr>
            <a:spLocks noGrp="1"/>
          </p:cNvSpPr>
          <p:nvPr>
            <p:ph sz="quarter" idx="4"/>
          </p:nvPr>
        </p:nvSpPr>
        <p:spPr>
          <a:xfrm>
            <a:off x="4645025" y="1981200"/>
            <a:ext cx="4041775" cy="4144963"/>
          </a:xfrm>
        </p:spPr>
        <p:txBody>
          <a:bodyPr/>
          <a:lstStyle/>
          <a:p>
            <a:r>
              <a:rPr lang="en-US" dirty="0" smtClean="0"/>
              <a:t>Mice are low-impact firms and on average do not grow</a:t>
            </a:r>
          </a:p>
          <a:p>
            <a:r>
              <a:rPr lang="en-US" dirty="0" smtClean="0"/>
              <a:t>On average, nearly all job losses are attributed to low-impact firms(mice) with more than 500 employees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What are the ex ante characteristics that separate gazelles from mice?</a:t>
            </a:r>
            <a:endParaRPr lang="en-US" sz="3600" dirty="0"/>
          </a:p>
        </p:txBody>
      </p:sp>
      <p:sp>
        <p:nvSpPr>
          <p:cNvPr id="3" name="Content Placeholder 2"/>
          <p:cNvSpPr>
            <a:spLocks noGrp="1"/>
          </p:cNvSpPr>
          <p:nvPr>
            <p:ph idx="1"/>
          </p:nvPr>
        </p:nvSpPr>
        <p:spPr/>
        <p:txBody>
          <a:bodyPr/>
          <a:lstStyle/>
          <a:p>
            <a:r>
              <a:rPr lang="en-US" sz="2800" dirty="0" smtClean="0"/>
              <a:t>Unlike mice, gazelles have certain tasks that are necessary for success:</a:t>
            </a:r>
          </a:p>
          <a:p>
            <a:pPr lvl="1"/>
            <a:r>
              <a:rPr lang="en-US" dirty="0" smtClean="0"/>
              <a:t>Attracting qualified people for key positions</a:t>
            </a:r>
          </a:p>
          <a:p>
            <a:pPr lvl="1"/>
            <a:r>
              <a:rPr lang="en-US" dirty="0" smtClean="0"/>
              <a:t>Retaining key employees(when rapid growth demands new employees and new skills there are often serious tensions between the new employees who start out at competitive wages with defined jobs, and the veterans, who have brought the company to its lofty heights)</a:t>
            </a:r>
          </a:p>
          <a:p>
            <a:pPr lvl="1"/>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TotalTime>
  <Words>632</Words>
  <Application>Microsoft Office PowerPoint</Application>
  <PresentationFormat>On-screen Show (4:3)</PresentationFormat>
  <Paragraphs>68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Apex</vt:lpstr>
      <vt:lpstr>The Care and Feeding of Gazelles</vt:lpstr>
      <vt:lpstr>Key Terms to Begin</vt:lpstr>
      <vt:lpstr>Is it still true?  Do small firms create most of the jobs?</vt:lpstr>
      <vt:lpstr>Is it still true?  Do small firms create most of the jobs?</vt:lpstr>
      <vt:lpstr>Is it still true?  Do small firms create most of the jobs?</vt:lpstr>
      <vt:lpstr>Is it still true?  Do small firms create most of the jobs?</vt:lpstr>
      <vt:lpstr>What are the ex ante characteristics that separate gazelles from mice?</vt:lpstr>
      <vt:lpstr>What are the ex ante characteristics that separate gazelles from mice?</vt:lpstr>
      <vt:lpstr>What are the ex ante characteristics that separate gazelles from mice?</vt:lpstr>
      <vt:lpstr>Can we identify Gazelles in North Carolina today?</vt:lpstr>
      <vt:lpstr>THE END</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Care and Feeding of Gazelles</dc:title>
  <dc:creator>Joseph</dc:creator>
  <cp:lastModifiedBy>Joseph</cp:lastModifiedBy>
  <cp:revision>27</cp:revision>
  <dcterms:created xsi:type="dcterms:W3CDTF">2009-11-12T02:21:18Z</dcterms:created>
  <dcterms:modified xsi:type="dcterms:W3CDTF">2009-11-12T07:44:03Z</dcterms:modified>
</cp:coreProperties>
</file>